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1" r:id="rId3"/>
    <p:sldId id="262" r:id="rId4"/>
    <p:sldId id="264" r:id="rId5"/>
    <p:sldId id="266" r:id="rId6"/>
    <p:sldId id="267" r:id="rId7"/>
    <p:sldId id="263" r:id="rId8"/>
    <p:sldId id="265" r:id="rId9"/>
    <p:sldId id="269" r:id="rId10"/>
    <p:sldId id="274" r:id="rId11"/>
    <p:sldId id="272" r:id="rId12"/>
    <p:sldId id="275" r:id="rId13"/>
    <p:sldId id="276" r:id="rId14"/>
    <p:sldId id="277" r:id="rId15"/>
    <p:sldId id="270" r:id="rId16"/>
    <p:sldId id="278" r:id="rId17"/>
    <p:sldId id="271" r:id="rId18"/>
    <p:sldId id="279" r:id="rId19"/>
    <p:sldId id="280" r:id="rId20"/>
    <p:sldId id="268" r:id="rId2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0413"/>
  </p:normalViewPr>
  <p:slideViewPr>
    <p:cSldViewPr snapToGrid="0" snapToObjects="1">
      <p:cViewPr varScale="1">
        <p:scale>
          <a:sx n="142" d="100"/>
          <a:sy n="142" d="100"/>
        </p:scale>
        <p:origin x="1152" y="1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further explore this concept, consider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16. This plots the percentage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 each of the three terms contributed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 against the number of partitions for the mean partitioning scheme(first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in Table 3 with results displayed in Figure 15 (a)). As the number of partitions increases, the first term, which represents the number of partitions, begins to dominate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metric. Ocean data.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partitioning scenarios minimize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different combinations of weights, {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ω1, ω2, ω3}.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Asteroid data</a:t>
            </a:r>
          </a:p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7/26/19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7/26/19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Choosing the Best Partition for the Output from a Large-Scale Simulation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738520" y="3165407"/>
            <a:ext cx="4948280" cy="606908"/>
          </a:xfrm>
        </p:spPr>
        <p:txBody>
          <a:bodyPr/>
          <a:lstStyle/>
          <a:p>
            <a:r>
              <a:rPr lang="en-US" dirty="0"/>
              <a:t>Emily </a:t>
            </a:r>
            <a:r>
              <a:rPr lang="en-US" dirty="0" err="1"/>
              <a:t>Casleton</a:t>
            </a:r>
            <a:r>
              <a:rPr lang="en-US" dirty="0"/>
              <a:t>, Chelsea </a:t>
            </a:r>
            <a:r>
              <a:rPr lang="en-US" dirty="0" err="1"/>
              <a:t>Challacombe</a:t>
            </a:r>
            <a:r>
              <a:rPr lang="en-US" dirty="0"/>
              <a:t>, Jonathan Woodring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1, 2019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D820-8799-BF4D-8759-5F5EDED2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metric is implemented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A4737-6491-B74E-B90C-95D64ADB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4D308-7C04-444F-9AE5-98C87FCB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56856-0177-554D-A7C6-A85949CE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runs a few runs of simulation.</a:t>
            </a:r>
          </a:p>
          <a:p>
            <a:pPr lvl="1"/>
            <a:r>
              <a:rPr lang="en-US" dirty="0"/>
              <a:t>Try out a few partitioning schemes</a:t>
            </a:r>
          </a:p>
          <a:p>
            <a:pPr lvl="1"/>
            <a:r>
              <a:rPr lang="en-US" dirty="0"/>
              <a:t>Choose the most appropriate for the dataset</a:t>
            </a:r>
          </a:p>
          <a:p>
            <a:r>
              <a:rPr lang="en-US" dirty="0"/>
              <a:t>In-Situ Assessment:</a:t>
            </a:r>
          </a:p>
          <a:p>
            <a:pPr lvl="1"/>
            <a:r>
              <a:rPr lang="en-US" dirty="0"/>
              <a:t>Used in a similar manner to control charts</a:t>
            </a:r>
          </a:p>
          <a:p>
            <a:pPr lvl="1"/>
            <a:r>
              <a:rPr lang="en-US" dirty="0"/>
              <a:t>Can flag when the partitioning storage is “not in control”, outside acceptable bounds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261C-1618-3540-A02A-E550D2BB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2D6AB-55CD-9446-8388-5CEA722D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2FE2D-6F9F-C74D-B729-1FC405D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425E6-F39B-FE4A-BBC3-A2B15A0B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a partition is linear</a:t>
            </a:r>
          </a:p>
          <a:p>
            <a:r>
              <a:rPr lang="en-US" dirty="0"/>
              <a:t>Does not account for error at non-measured locations</a:t>
            </a:r>
          </a:p>
          <a:p>
            <a:r>
              <a:rPr lang="en-US" dirty="0"/>
              <a:t>All partitions contribute to the metric the same, regardless of size</a:t>
            </a:r>
          </a:p>
          <a:p>
            <a:r>
              <a:rPr lang="en-US" dirty="0"/>
              <a:t>Assumes appropriate partitioning scheme remains same for all time steps of simulation </a:t>
            </a:r>
          </a:p>
          <a:p>
            <a:r>
              <a:rPr lang="en-US" dirty="0"/>
              <a:t>Control chart idea does not allow for modifying partitions. </a:t>
            </a:r>
          </a:p>
        </p:txBody>
      </p:sp>
    </p:spTree>
    <p:extLst>
      <p:ext uri="{BB962C8B-B14F-4D97-AF65-F5344CB8AC3E}">
        <p14:creationId xmlns:p14="http://schemas.microsoft.com/office/powerpoint/2010/main" val="234266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73" descr="vx_ordered_cosmo_points.png">
            <a:extLst>
              <a:ext uri="{FF2B5EF4-FFF2-40B4-BE49-F238E27FC236}">
                <a16:creationId xmlns:a16="http://schemas.microsoft.com/office/drawing/2014/main" id="{38E5AB76-C980-F04A-AA9E-4956B6DC22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731" r="3491" b="6411"/>
          <a:stretch/>
        </p:blipFill>
        <p:spPr>
          <a:xfrm>
            <a:off x="4788645" y="2065154"/>
            <a:ext cx="4104502" cy="3206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D881C-2B12-8746-9AFA-159604C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#1: Cosmology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8512-06C4-D541-82B7-EBE9A8C6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DEF53-BA9D-7C40-8918-4A1E5A9E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9EF2FA-699C-0B48-8D70-86516A39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Large-N body simulation of dark matter physics from the Road Runner Universe MC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Variable of interest: x direction velocity</a:t>
            </a:r>
            <a:endParaRPr lang="en-US" dirty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One time step:</a:t>
            </a:r>
          </a:p>
          <a:p>
            <a:pPr marL="631825" lvl="1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64 billion particles</a:t>
            </a:r>
          </a:p>
          <a:p>
            <a:pPr marL="631825" lvl="1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2.3 TB</a:t>
            </a:r>
          </a:p>
        </p:txBody>
      </p:sp>
    </p:spTree>
    <p:extLst>
      <p:ext uri="{BB962C8B-B14F-4D97-AF65-F5344CB8AC3E}">
        <p14:creationId xmlns:p14="http://schemas.microsoft.com/office/powerpoint/2010/main" val="63369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1">
            <a:extLst>
              <a:ext uri="{FF2B5EF4-FFF2-40B4-BE49-F238E27FC236}">
                <a16:creationId xmlns:a16="http://schemas.microsoft.com/office/drawing/2014/main" id="{D8D269A4-4482-3C4B-8808-4DEAF7F93C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991" t="4753" b="6715"/>
          <a:stretch/>
        </p:blipFill>
        <p:spPr>
          <a:xfrm>
            <a:off x="5055780" y="1938363"/>
            <a:ext cx="4088220" cy="3471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36077-07E9-CF46-894E-DFD52B1F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#2: Ocean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298DA-17EE-4649-8A93-7F99681D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451E-DF27-C34B-B8FB-AB22375E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9B247-9098-3A4D-92BE-10A9D38B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for Prediction Across Scales-Ocean (MPAS-O)</a:t>
            </a:r>
          </a:p>
          <a:p>
            <a:r>
              <a:rPr lang="en-US" dirty="0"/>
              <a:t>Environmental simulation codes for the purpose of studying anthropogenic climate change</a:t>
            </a:r>
          </a:p>
          <a:p>
            <a:r>
              <a:rPr lang="en-US" dirty="0"/>
              <a:t>Can resolve various resolutions in a single simulation</a:t>
            </a:r>
          </a:p>
          <a:p>
            <a:r>
              <a:rPr lang="en-US" dirty="0"/>
              <a:t>Variable of interest: temperature</a:t>
            </a:r>
          </a:p>
        </p:txBody>
      </p:sp>
    </p:spTree>
    <p:extLst>
      <p:ext uri="{BB962C8B-B14F-4D97-AF65-F5344CB8AC3E}">
        <p14:creationId xmlns:p14="http://schemas.microsoft.com/office/powerpoint/2010/main" val="211652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6667C5-B8FE-FC45-A887-0899EB26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2" b="5339"/>
          <a:stretch/>
        </p:blipFill>
        <p:spPr>
          <a:xfrm>
            <a:off x="4135030" y="1919205"/>
            <a:ext cx="4935292" cy="3474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00882-FBCD-094E-9664-D8F1E0D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#3: Asteroid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5C6-B1FE-3041-8942-B8FA72CB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FFDC8-BD8C-5B47-A465-A3DA076B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29BA87-9693-F04F-8D14-BB8AA86F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 of the asteroid into atmosphere can be simulated using </a:t>
            </a:r>
            <a:r>
              <a:rPr lang="en-US" dirty="0" err="1"/>
              <a:t>xRAGE</a:t>
            </a:r>
            <a:r>
              <a:rPr lang="en-US" dirty="0"/>
              <a:t>, a multi-physics, parallel Eulerian hydrodynamics code</a:t>
            </a:r>
          </a:p>
          <a:p>
            <a:pPr lvl="1"/>
            <a:r>
              <a:rPr lang="en-US" dirty="0"/>
              <a:t>ASC program at LANL</a:t>
            </a:r>
          </a:p>
          <a:p>
            <a:r>
              <a:rPr lang="en-US" dirty="0"/>
              <a:t>One time step</a:t>
            </a:r>
          </a:p>
          <a:p>
            <a:pPr lvl="1"/>
            <a:r>
              <a:rPr lang="en-US" dirty="0"/>
              <a:t>160,862,898 rows</a:t>
            </a:r>
          </a:p>
          <a:p>
            <a:r>
              <a:rPr lang="en-US" dirty="0"/>
              <a:t>Variable of interest: temperature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8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20E6-267D-5641-84F4-526FE4B1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Summary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638F9-8541-8748-B0C5-107E1FBC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AEBD-7700-844D-A93E-C06A7B36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716D5-FB5B-CD48-A797-8CFBCEE4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98406"/>
              </p:ext>
            </p:extLst>
          </p:nvPr>
        </p:nvGraphicFramePr>
        <p:xfrm>
          <a:off x="368187" y="1486529"/>
          <a:ext cx="8168708" cy="3166284"/>
        </p:xfrm>
        <a:graphic>
          <a:graphicData uri="http://schemas.openxmlformats.org/drawingml/2006/table">
            <a:tbl>
              <a:tblPr firstRow="1" firstCol="1" bandRow="1"/>
              <a:tblGrid>
                <a:gridCol w="1538551">
                  <a:extLst>
                    <a:ext uri="{9D8B030D-6E8A-4147-A177-3AD203B41FA5}">
                      <a16:colId xmlns:a16="http://schemas.microsoft.com/office/drawing/2014/main" val="3372168827"/>
                    </a:ext>
                  </a:extLst>
                </a:gridCol>
                <a:gridCol w="4621186">
                  <a:extLst>
                    <a:ext uri="{9D8B030D-6E8A-4147-A177-3AD203B41FA5}">
                      <a16:colId xmlns:a16="http://schemas.microsoft.com/office/drawing/2014/main" val="2878489705"/>
                    </a:ext>
                  </a:extLst>
                </a:gridCol>
                <a:gridCol w="2008971">
                  <a:extLst>
                    <a:ext uri="{9D8B030D-6E8A-4147-A177-3AD203B41FA5}">
                      <a16:colId xmlns:a16="http://schemas.microsoft.com/office/drawing/2014/main" val="1579102195"/>
                    </a:ext>
                  </a:extLst>
                </a:gridCol>
              </a:tblGrid>
              <a:tr h="5764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Variable of Interest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Size of raw data (number of rows)</a:t>
                      </a:r>
                      <a:endParaRPr lang="en-US" sz="200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285604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Cosmology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Velocity in the x-direction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32,768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631394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Ocean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Temperature of the water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57,536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354511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Asteroid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Temperature of asteroid in electron volts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13,253,253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5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BD2A3-0E7E-A14B-B7AE-635D26B4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" y="1918522"/>
            <a:ext cx="3386284" cy="2651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37E4C-C508-474E-95AE-CDD79523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85" y="1918522"/>
            <a:ext cx="3523231" cy="2651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FB6B3-F470-D748-B486-DA6C24EE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Results-How to Split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8F858-D443-9D47-B437-4FF3A7F9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4219A-EBF9-3844-8961-126C6028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52B08-AD8E-C148-B70B-D543BFAA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51" y="1886627"/>
            <a:ext cx="3523231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F96D0-FC0D-A649-8E69-383F8A4DACF2}"/>
              </a:ext>
            </a:extLst>
          </p:cNvPr>
          <p:cNvSpPr txBox="1"/>
          <p:nvPr/>
        </p:nvSpPr>
        <p:spPr>
          <a:xfrm>
            <a:off x="5842058" y="1541217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Asteroid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BC446-D921-4A40-A6E3-90EF77EC6EE3}"/>
              </a:ext>
            </a:extLst>
          </p:cNvPr>
          <p:cNvSpPr txBox="1"/>
          <p:nvPr/>
        </p:nvSpPr>
        <p:spPr>
          <a:xfrm>
            <a:off x="3093692" y="1533243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13D92-1776-DA44-8396-2E56FD4301F8}"/>
              </a:ext>
            </a:extLst>
          </p:cNvPr>
          <p:cNvSpPr txBox="1"/>
          <p:nvPr/>
        </p:nvSpPr>
        <p:spPr>
          <a:xfrm>
            <a:off x="465702" y="1552061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Cosmology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EA2A17-300C-D147-8C44-D99BE474C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-23551" y="3012884"/>
            <a:ext cx="485523" cy="239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F9128-38DE-3A4B-B654-C7B8F3AE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2569001" y="2964332"/>
            <a:ext cx="485523" cy="239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720EF-3B9F-274B-95C3-F592917C5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5316737" y="2964332"/>
            <a:ext cx="485523" cy="2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5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F05C-5443-144D-843F-135B8CCC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Weights-% each term contributes to metric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D6013-31A1-394C-B064-2CA71E37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9283-F2F4-5141-9588-AB34C491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5FEF-636D-404A-B8A8-702AD82F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33" y="849259"/>
            <a:ext cx="6021711" cy="4532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E55FF-EACC-024A-9E88-B5AF377C6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19" t="33160" b="19669"/>
          <a:stretch/>
        </p:blipFill>
        <p:spPr>
          <a:xfrm rot="16200000">
            <a:off x="1325799" y="2401051"/>
            <a:ext cx="643859" cy="31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58532-7DD0-1D48-BD88-0F9592CC3AA6}"/>
              </a:ext>
            </a:extLst>
          </p:cNvPr>
          <p:cNvSpPr txBox="1"/>
          <p:nvPr/>
        </p:nvSpPr>
        <p:spPr>
          <a:xfrm>
            <a:off x="4060219" y="3115380"/>
            <a:ext cx="1981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𝚺PM </a:t>
            </a:r>
          </a:p>
          <a:p>
            <a:r>
              <a:rPr lang="en-US" dirty="0"/>
              <a:t>𝛚</a:t>
            </a:r>
            <a:r>
              <a:rPr lang="en-US" baseline="-25000" dirty="0"/>
              <a:t>1</a:t>
            </a:r>
            <a:r>
              <a:rPr lang="en-US" dirty="0"/>
              <a:t> = 0.46 </a:t>
            </a:r>
          </a:p>
          <a:p>
            <a:r>
              <a:rPr lang="en-US" dirty="0"/>
              <a:t>𝛚</a:t>
            </a:r>
            <a:r>
              <a:rPr lang="en-US" baseline="-25000" dirty="0"/>
              <a:t>2</a:t>
            </a:r>
            <a:r>
              <a:rPr lang="en-US" dirty="0"/>
              <a:t> = 0.32 </a:t>
            </a:r>
          </a:p>
          <a:p>
            <a:r>
              <a:rPr lang="en-US" dirty="0"/>
              <a:t>𝛚</a:t>
            </a:r>
            <a:r>
              <a:rPr lang="en-US" baseline="-25000" dirty="0"/>
              <a:t>3</a:t>
            </a:r>
            <a:r>
              <a:rPr lang="en-US" dirty="0"/>
              <a:t> = 0.20</a:t>
            </a:r>
          </a:p>
          <a:p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279BBDE-22F9-5A4B-BCE3-B47FE67087BD}"/>
              </a:ext>
            </a:extLst>
          </p:cNvPr>
          <p:cNvSpPr/>
          <p:nvPr/>
        </p:nvSpPr>
        <p:spPr>
          <a:xfrm rot="3468245">
            <a:off x="3814290" y="3270235"/>
            <a:ext cx="222898" cy="373427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3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BC4A2A-ADFB-F746-BC40-2E0176162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4" t="14365" r="16013" b="19529"/>
          <a:stretch/>
        </p:blipFill>
        <p:spPr>
          <a:xfrm>
            <a:off x="3944471" y="878581"/>
            <a:ext cx="5193179" cy="4457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8D7FA-A381-1F42-9E03-CCD1931E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combinations of weights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DBB0C-059C-744A-9275-AD8226B2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D92A6-40AF-3045-A661-0F1FE2FF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9B930-5365-4542-ACD3-FDED1334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3030"/>
            <a:ext cx="3827929" cy="4328440"/>
          </a:xfrm>
        </p:spPr>
        <p:txBody>
          <a:bodyPr/>
          <a:lstStyle/>
          <a:p>
            <a:r>
              <a:rPr lang="en-US" dirty="0"/>
              <a:t>105 possible partitioning schemes under consideration</a:t>
            </a:r>
          </a:p>
          <a:p>
            <a:r>
              <a:rPr lang="en-US" dirty="0"/>
              <a:t>Pareto front identified 29</a:t>
            </a:r>
          </a:p>
          <a:p>
            <a:r>
              <a:rPr lang="en-US" dirty="0"/>
              <a:t>Scenario 86 represents 15% of the triangle.</a:t>
            </a:r>
          </a:p>
          <a:p>
            <a:r>
              <a:rPr lang="en-US" dirty="0"/>
              <a:t>Midpoint-cell count partitioning schemes represent 51% of the triangle</a:t>
            </a:r>
          </a:p>
          <a:p>
            <a:r>
              <a:rPr lang="en-US" dirty="0"/>
              <a:t>Midpoint-cell count perform well when terms 1 and 3 are weighted more heavily, but others are more appropriate if term 2 has larger weights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1407-D739-7843-98B3-C0BF9AC7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832F9-AF9D-1144-8EEF-27B10A12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9933A-555E-CC4D-862C-A8E7C7A8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25011-73BB-F846-9EBE-BFAB3955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a metric to determine the most appropriate spatial partitioning scheme to subset the output from a large-scale simulation</a:t>
            </a:r>
          </a:p>
          <a:p>
            <a:r>
              <a:rPr lang="en-US" dirty="0"/>
              <a:t>Spatial and time partitioning already exists.  Most common is uniform.</a:t>
            </a:r>
          </a:p>
          <a:p>
            <a:r>
              <a:rPr lang="en-US" dirty="0"/>
              <a:t>Allows researchers to make more informed choices.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34525-52B5-9E48-B0E6-527EC27E2800}"/>
              </a:ext>
            </a:extLst>
          </p:cNvPr>
          <p:cNvGrpSpPr/>
          <p:nvPr/>
        </p:nvGrpSpPr>
        <p:grpSpPr>
          <a:xfrm>
            <a:off x="1655232" y="2445968"/>
            <a:ext cx="4970930" cy="2947620"/>
            <a:chOff x="1169894" y="2462228"/>
            <a:chExt cx="3810000" cy="2654200"/>
          </a:xfrm>
        </p:grpSpPr>
        <p:pic>
          <p:nvPicPr>
            <p:cNvPr id="7" name="Picture 6" descr="shiny_results.png">
              <a:extLst>
                <a:ext uri="{FF2B5EF4-FFF2-40B4-BE49-F238E27FC236}">
                  <a16:creationId xmlns:a16="http://schemas.microsoft.com/office/drawing/2014/main" id="{C5A4B9AC-D74E-A049-BDAC-7E31D3531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894" y="2462228"/>
              <a:ext cx="937211" cy="2654200"/>
            </a:xfrm>
            <a:prstGeom prst="rect">
              <a:avLst/>
            </a:prstGeom>
          </p:spPr>
        </p:pic>
        <p:pic>
          <p:nvPicPr>
            <p:cNvPr id="8" name="Picture 7" descr="mpas1.png">
              <a:extLst>
                <a:ext uri="{FF2B5EF4-FFF2-40B4-BE49-F238E27FC236}">
                  <a16:creationId xmlns:a16="http://schemas.microsoft.com/office/drawing/2014/main" id="{DD0E3C92-FEBF-914B-9F4E-99D8A4B6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2462228"/>
              <a:ext cx="1676399" cy="790543"/>
            </a:xfrm>
            <a:prstGeom prst="rect">
              <a:avLst/>
            </a:prstGeom>
          </p:spPr>
        </p:pic>
        <p:pic>
          <p:nvPicPr>
            <p:cNvPr id="9" name="Picture 8" descr="maps2.png">
              <a:extLst>
                <a:ext uri="{FF2B5EF4-FFF2-40B4-BE49-F238E27FC236}">
                  <a16:creationId xmlns:a16="http://schemas.microsoft.com/office/drawing/2014/main" id="{A0DB61C2-7EBE-1641-854F-A8245CCE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3376628"/>
              <a:ext cx="1676400" cy="792514"/>
            </a:xfrm>
            <a:prstGeom prst="rect">
              <a:avLst/>
            </a:prstGeom>
          </p:spPr>
        </p:pic>
        <p:pic>
          <p:nvPicPr>
            <p:cNvPr id="10" name="Picture 9" descr="mpas3.png">
              <a:extLst>
                <a:ext uri="{FF2B5EF4-FFF2-40B4-BE49-F238E27FC236}">
                  <a16:creationId xmlns:a16="http://schemas.microsoft.com/office/drawing/2014/main" id="{2EA4C3C0-4D5B-7D4A-984C-BF6148D5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4291028"/>
              <a:ext cx="1664482" cy="785695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9D85D23-C397-194B-B313-86EC53C670E5}"/>
                </a:ext>
              </a:extLst>
            </p:cNvPr>
            <p:cNvSpPr/>
            <p:nvPr/>
          </p:nvSpPr>
          <p:spPr>
            <a:xfrm>
              <a:off x="2160494" y="27670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C3FABC6-BBE0-874A-B826-F0A7A40850F9}"/>
                </a:ext>
              </a:extLst>
            </p:cNvPr>
            <p:cNvSpPr/>
            <p:nvPr/>
          </p:nvSpPr>
          <p:spPr>
            <a:xfrm>
              <a:off x="2160494" y="36814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96C82B9-9267-9E4F-8485-045704EC6886}"/>
                </a:ext>
              </a:extLst>
            </p:cNvPr>
            <p:cNvSpPr/>
            <p:nvPr/>
          </p:nvSpPr>
          <p:spPr>
            <a:xfrm>
              <a:off x="2160494" y="45196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F8DFF-6548-3C43-87CA-309AE35D5272}"/>
                </a:ext>
              </a:extLst>
            </p:cNvPr>
            <p:cNvSpPr txBox="1"/>
            <p:nvPr/>
          </p:nvSpPr>
          <p:spPr>
            <a:xfrm>
              <a:off x="4675094" y="26908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5A0412-4B90-B049-A399-3A84550A2C90}"/>
                </a:ext>
              </a:extLst>
            </p:cNvPr>
            <p:cNvSpPr txBox="1"/>
            <p:nvPr/>
          </p:nvSpPr>
          <p:spPr>
            <a:xfrm>
              <a:off x="4675094" y="43672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86667-85A7-2C4E-8040-B3C3F9B5E66D}"/>
                </a:ext>
              </a:extLst>
            </p:cNvPr>
            <p:cNvSpPr txBox="1"/>
            <p:nvPr/>
          </p:nvSpPr>
          <p:spPr>
            <a:xfrm>
              <a:off x="4675094" y="35290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8F0CF38-AD04-6742-A094-1D730F292B09}"/>
                </a:ext>
              </a:extLst>
            </p:cNvPr>
            <p:cNvSpPr/>
            <p:nvPr/>
          </p:nvSpPr>
          <p:spPr>
            <a:xfrm>
              <a:off x="4294094" y="27670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B57E363F-42A0-664B-B48E-3B899D0A6D23}"/>
                </a:ext>
              </a:extLst>
            </p:cNvPr>
            <p:cNvSpPr/>
            <p:nvPr/>
          </p:nvSpPr>
          <p:spPr>
            <a:xfrm>
              <a:off x="4294094" y="36814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66A573D-91FD-FD48-A4B7-99F17E13F7E9}"/>
                </a:ext>
              </a:extLst>
            </p:cNvPr>
            <p:cNvSpPr/>
            <p:nvPr/>
          </p:nvSpPr>
          <p:spPr>
            <a:xfrm>
              <a:off x="4294094" y="45196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52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E22B34-D7B1-C346-9C4F-B07B4979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 rot="10800000">
            <a:off x="-2" y="820911"/>
            <a:ext cx="9137651" cy="4580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Computers and Simulations are faster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7/26/19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51160"/>
            <a:ext cx="8229600" cy="4328440"/>
          </a:xfrm>
        </p:spPr>
        <p:txBody>
          <a:bodyPr/>
          <a:lstStyle/>
          <a:p>
            <a:r>
              <a:rPr lang="en-US" dirty="0"/>
              <a:t>Computing power has increased at a faster rate than:</a:t>
            </a:r>
          </a:p>
          <a:p>
            <a:pPr lvl="1"/>
            <a:r>
              <a:rPr lang="en-US" dirty="0"/>
              <a:t>bandwidth for storing data</a:t>
            </a:r>
          </a:p>
          <a:p>
            <a:pPr lvl="1"/>
            <a:r>
              <a:rPr lang="en-US" dirty="0"/>
              <a:t>bandwidth for accessing memory</a:t>
            </a:r>
          </a:p>
          <a:p>
            <a:r>
              <a:rPr lang="en-US" dirty="0"/>
              <a:t>Can perform large-scale, high-resolution simulations, but</a:t>
            </a:r>
          </a:p>
          <a:p>
            <a:pPr lvl="1"/>
            <a:r>
              <a:rPr lang="en-US" dirty="0"/>
              <a:t>cannot look at all the data at once</a:t>
            </a:r>
          </a:p>
          <a:p>
            <a:pPr lvl="1"/>
            <a:r>
              <a:rPr lang="en-US" dirty="0"/>
              <a:t>impossible to store everything</a:t>
            </a:r>
          </a:p>
          <a:p>
            <a:r>
              <a:rPr lang="en-US" dirty="0" err="1"/>
              <a:t>Exascale</a:t>
            </a:r>
            <a:endParaRPr lang="en-US" dirty="0"/>
          </a:p>
          <a:p>
            <a:pPr lvl="1"/>
            <a:r>
              <a:rPr lang="en-US" dirty="0"/>
              <a:t>Billion billion (10</a:t>
            </a:r>
            <a:r>
              <a:rPr lang="en-US" baseline="30000" dirty="0"/>
              <a:t>18</a:t>
            </a:r>
            <a:r>
              <a:rPr lang="en-US" dirty="0"/>
              <a:t>) calculations per second (</a:t>
            </a:r>
            <a:r>
              <a:rPr lang="en-US" dirty="0" err="1"/>
              <a:t>exaFLOP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Billion billion (10</a:t>
            </a:r>
            <a:r>
              <a:rPr lang="en-US" baseline="30000" dirty="0"/>
              <a:t>18</a:t>
            </a:r>
            <a:r>
              <a:rPr lang="en-US" dirty="0"/>
              <a:t>) bytes of storage per simulation time step</a:t>
            </a:r>
          </a:p>
          <a:p>
            <a:pPr lvl="1"/>
            <a:r>
              <a:rPr lang="en-US" dirty="0"/>
              <a:t>Increase by a factor of 100 by today’s standards</a:t>
            </a:r>
          </a:p>
          <a:p>
            <a:pPr lvl="1"/>
            <a:r>
              <a:rPr lang="en-US" dirty="0"/>
              <a:t>I/O and bandwidth expected to increase by factor of 10</a:t>
            </a:r>
          </a:p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9BE532-DC9F-1641-91CF-9D9AB9CE2CE0}"/>
              </a:ext>
            </a:extLst>
          </p:cNvPr>
          <p:cNvSpPr txBox="1">
            <a:spLocks/>
          </p:cNvSpPr>
          <p:nvPr/>
        </p:nvSpPr>
        <p:spPr>
          <a:xfrm>
            <a:off x="3537043" y="5409848"/>
            <a:ext cx="4417428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Photo: https://</a:t>
            </a:r>
            <a:r>
              <a:rPr lang="en-US" dirty="0" err="1"/>
              <a:t>itpeernetwork.intel.com</a:t>
            </a:r>
            <a:r>
              <a:rPr lang="en-US" dirty="0"/>
              <a:t>/making-</a:t>
            </a:r>
            <a:r>
              <a:rPr lang="en-US" dirty="0" err="1"/>
              <a:t>exascale</a:t>
            </a:r>
            <a:r>
              <a:rPr lang="en-US" dirty="0"/>
              <a:t>-computing-reality/#gs.rllfj9</a:t>
            </a:r>
          </a:p>
        </p:txBody>
      </p:sp>
    </p:spTree>
    <p:extLst>
      <p:ext uri="{BB962C8B-B14F-4D97-AF65-F5344CB8AC3E}">
        <p14:creationId xmlns:p14="http://schemas.microsoft.com/office/powerpoint/2010/main" val="43513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7163-CC54-A040-AF4E-D533E547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7C04-11A9-4E4B-B4DC-DF3DFA32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034DC-0182-6741-9FDD-A1015498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87507-18D5-B447-8FAC-A9584CC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a distribution from each partition, not just summary statistics.</a:t>
            </a:r>
          </a:p>
          <a:p>
            <a:pPr lvl="1"/>
            <a:r>
              <a:rPr lang="en-US" dirty="0"/>
              <a:t>E.g., Gaussian Mixture Models.</a:t>
            </a:r>
          </a:p>
          <a:p>
            <a:r>
              <a:rPr lang="en-US" dirty="0"/>
              <a:t>Let the metric guide the partitioning.</a:t>
            </a:r>
          </a:p>
          <a:p>
            <a:r>
              <a:rPr lang="en-US" dirty="0"/>
              <a:t>Metric also determines time step selection.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5F0E0F-57AF-A341-B8F3-B1E50EC09D40}"/>
              </a:ext>
            </a:extLst>
          </p:cNvPr>
          <p:cNvGrpSpPr/>
          <p:nvPr/>
        </p:nvGrpSpPr>
        <p:grpSpPr>
          <a:xfrm>
            <a:off x="2668084" y="2443773"/>
            <a:ext cx="3807831" cy="2827697"/>
            <a:chOff x="2341957" y="2565891"/>
            <a:chExt cx="2824859" cy="220607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06D01BC-F17A-CE4B-BABE-0F7384E2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521" y="2565891"/>
              <a:ext cx="2647295" cy="22060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1925190-89E3-F440-A1B1-E9CD478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020" y="3165214"/>
              <a:ext cx="218088" cy="21957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B3A2AC-7FCA-4A46-B61E-AB445A70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957" y="4191507"/>
              <a:ext cx="218086" cy="2195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501708-A6CB-6F48-A66D-C9D7AA7D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9" y="3861657"/>
              <a:ext cx="222151" cy="21957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1E0796-2DA9-4F43-923F-A25A5FFD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7" y="3509580"/>
              <a:ext cx="222151" cy="21957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CD99EB-6C50-C64C-9117-9200CCA2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7" y="2811554"/>
              <a:ext cx="222151" cy="219576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F49CE-38E3-154C-A0E2-A91CEFB7DCD3}"/>
                </a:ext>
              </a:extLst>
            </p:cNvPr>
            <p:cNvCxnSpPr>
              <a:cxnSpLocks/>
            </p:cNvCxnSpPr>
            <p:nvPr/>
          </p:nvCxnSpPr>
          <p:spPr>
            <a:xfrm>
              <a:off x="3605453" y="3137983"/>
              <a:ext cx="0" cy="3048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572C15-94E4-184C-8F3C-BFF49977F9AE}"/>
                </a:ext>
              </a:extLst>
            </p:cNvPr>
            <p:cNvCxnSpPr>
              <a:cxnSpLocks/>
            </p:cNvCxnSpPr>
            <p:nvPr/>
          </p:nvCxnSpPr>
          <p:spPr>
            <a:xfrm>
              <a:off x="4458516" y="3374017"/>
              <a:ext cx="0" cy="13556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81B42B1-29CB-0B49-9623-5514B9A6B52D}"/>
                </a:ext>
              </a:extLst>
            </p:cNvPr>
            <p:cNvCxnSpPr>
              <a:cxnSpLocks/>
            </p:cNvCxnSpPr>
            <p:nvPr/>
          </p:nvCxnSpPr>
          <p:spPr>
            <a:xfrm>
              <a:off x="3993887" y="4221670"/>
              <a:ext cx="0" cy="1524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3B88D18-65A0-E446-A3F4-C67F6E917CF4}"/>
                </a:ext>
              </a:extLst>
            </p:cNvPr>
            <p:cNvCxnSpPr/>
            <p:nvPr/>
          </p:nvCxnSpPr>
          <p:spPr>
            <a:xfrm>
              <a:off x="3330389" y="3403753"/>
              <a:ext cx="533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F0BF7EA-60D8-654A-BC58-E447806069DA}"/>
                </a:ext>
              </a:extLst>
            </p:cNvPr>
            <p:cNvCxnSpPr/>
            <p:nvPr/>
          </p:nvCxnSpPr>
          <p:spPr>
            <a:xfrm>
              <a:off x="4183457" y="3420481"/>
              <a:ext cx="533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71990AE-0B84-E543-8480-54DCEA635D84}"/>
                </a:ext>
              </a:extLst>
            </p:cNvPr>
            <p:cNvCxnSpPr>
              <a:cxnSpLocks/>
            </p:cNvCxnSpPr>
            <p:nvPr/>
          </p:nvCxnSpPr>
          <p:spPr>
            <a:xfrm>
              <a:off x="3466061" y="4325587"/>
              <a:ext cx="105007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8273E9-E7EB-4D46-A219-45F346E49F84}"/>
                </a:ext>
              </a:extLst>
            </p:cNvPr>
            <p:cNvSpPr/>
            <p:nvPr/>
          </p:nvSpPr>
          <p:spPr>
            <a:xfrm>
              <a:off x="4430640" y="3474379"/>
              <a:ext cx="5761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79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E4AA-913F-A540-8DCC-5E2514F8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Solution: In-situ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087A-3E77-8241-94DA-F89374B2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09041-86BC-BB4F-A48A-5FA2E71D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AE06D-0F0B-4540-9138-A79EF734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Situ analysis – move some analysis or diagnostics into the simulation rather than transferring all results to storage</a:t>
            </a:r>
          </a:p>
          <a:p>
            <a:pPr lvl="1"/>
            <a:r>
              <a:rPr lang="en-US" dirty="0"/>
              <a:t>Data reduction at run time</a:t>
            </a:r>
          </a:p>
          <a:p>
            <a:pPr lvl="1"/>
            <a:r>
              <a:rPr lang="en-US" dirty="0"/>
              <a:t>Potential to save disk space and analysis time</a:t>
            </a:r>
          </a:p>
          <a:p>
            <a:pPr lvl="1"/>
            <a:r>
              <a:rPr lang="en-US" dirty="0"/>
              <a:t>If a mistake is made – then simulation needs to be re-run</a:t>
            </a:r>
          </a:p>
          <a:p>
            <a:r>
              <a:rPr lang="en-US" dirty="0"/>
              <a:t>Increases computational burden of simulation</a:t>
            </a:r>
          </a:p>
          <a:p>
            <a:pPr lvl="1"/>
            <a:r>
              <a:rPr lang="en-US" dirty="0"/>
              <a:t>Lightweight solutions</a:t>
            </a:r>
          </a:p>
          <a:p>
            <a:pPr lvl="1"/>
            <a:r>
              <a:rPr lang="en-US" dirty="0"/>
              <a:t>Quantify what was discarded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ACA66-13D0-F541-962B-2C20D093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87" y="2857500"/>
            <a:ext cx="3156737" cy="240535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80C15F6-D34A-7943-97BA-D930FA2473B9}"/>
              </a:ext>
            </a:extLst>
          </p:cNvPr>
          <p:cNvSpPr txBox="1">
            <a:spLocks/>
          </p:cNvSpPr>
          <p:nvPr/>
        </p:nvSpPr>
        <p:spPr>
          <a:xfrm>
            <a:off x="3256222" y="5422828"/>
            <a:ext cx="515462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Ringler, T., Petersen, M., Higdon, R. L., Jacobsen, D., Jones, P. W., &amp; </a:t>
            </a:r>
            <a:r>
              <a:rPr lang="en-US" dirty="0" err="1"/>
              <a:t>Maltrud</a:t>
            </a:r>
            <a:r>
              <a:rPr lang="en-US" dirty="0"/>
              <a:t>, M. (2013). Ocean Modelling. Ocean Modelling, 69(C), 211–232. doi:10.1016/j.ocemod.2013.04.010</a:t>
            </a:r>
          </a:p>
        </p:txBody>
      </p:sp>
    </p:spTree>
    <p:extLst>
      <p:ext uri="{BB962C8B-B14F-4D97-AF65-F5344CB8AC3E}">
        <p14:creationId xmlns:p14="http://schemas.microsoft.com/office/powerpoint/2010/main" val="269531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DD24-3A75-C049-989E-F70820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In-Situ Analysis Example: Spatial Partitioning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15C98-4DC7-C84B-A5EE-E284BDF2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3B32-9BCB-5C45-ADC2-A6429BE2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0AB7E7-9D50-6943-B77C-D3AD3FE5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Save less data within a single time step</a:t>
            </a:r>
          </a:p>
          <a:p>
            <a:r>
              <a:rPr lang="en-US" dirty="0"/>
              <a:t>Partition the spatial scene and only save summary information</a:t>
            </a:r>
          </a:p>
          <a:p>
            <a:r>
              <a:rPr lang="en-US" dirty="0"/>
              <a:t>Top-down KD-tree algorithm to choosing partitions</a:t>
            </a:r>
          </a:p>
          <a:p>
            <a:pPr lvl="1"/>
            <a:r>
              <a:rPr lang="en-US" dirty="0"/>
              <a:t>Axis aligned</a:t>
            </a:r>
          </a:p>
          <a:p>
            <a:pPr lvl="1"/>
            <a:r>
              <a:rPr lang="en-US" dirty="0"/>
              <a:t>Binary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7F5A3-15FB-2D4D-BC97-9B7FCC21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16" y="2573268"/>
            <a:ext cx="5500768" cy="259400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9FF0EB7-6676-E348-A5CA-74952259040A}"/>
              </a:ext>
            </a:extLst>
          </p:cNvPr>
          <p:cNvSpPr txBox="1">
            <a:spLocks/>
          </p:cNvSpPr>
          <p:nvPr/>
        </p:nvSpPr>
        <p:spPr>
          <a:xfrm>
            <a:off x="2029264" y="5422828"/>
            <a:ext cx="6381585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</a:t>
            </a:r>
            <a:r>
              <a:rPr lang="en-US" dirty="0" err="1"/>
              <a:t>Nouanesengsy</a:t>
            </a:r>
            <a:r>
              <a:rPr lang="en-US" dirty="0"/>
              <a:t>, </a:t>
            </a:r>
            <a:r>
              <a:rPr lang="en-US" dirty="0" err="1"/>
              <a:t>Boonthanome</a:t>
            </a:r>
            <a:r>
              <a:rPr lang="en-US" dirty="0"/>
              <a:t>, et al. "ADR visualization: A generalized framework for ranking large-scale scientific data using analysis-driven refinement." Large Data Analysis and Visualization (LDAV), 2014 IEEE 4th Symposium on. IEEE, 2014.</a:t>
            </a:r>
          </a:p>
        </p:txBody>
      </p:sp>
    </p:spTree>
    <p:extLst>
      <p:ext uri="{BB962C8B-B14F-4D97-AF65-F5344CB8AC3E}">
        <p14:creationId xmlns:p14="http://schemas.microsoft.com/office/powerpoint/2010/main" val="202846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20E9-6BC0-5940-8A34-5E27033C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ADR as a gif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4654F-A027-F243-ADA6-5D2D1D9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778D7-652B-1F48-B3C1-D33EAA1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79697-CC20-A040-87DE-C713AD422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24C0D-49AC-8448-AB1D-0383DB49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86" y="870476"/>
            <a:ext cx="4442528" cy="44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CE1-4EA5-D64C-B8AD-29598A86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94FD1-78E1-524C-8D80-ACABB20F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F049B-47DD-FC42-8E37-25074603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C7AFA-2036-E84E-B196-C460B413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3030"/>
            <a:ext cx="4640782" cy="432844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100" dirty="0"/>
              <a:t>What are the partitioning variables?</a:t>
            </a:r>
          </a:p>
          <a:p>
            <a:pPr>
              <a:buFont typeface="+mj-lt"/>
              <a:buAutoNum type="arabicPeriod"/>
            </a:pPr>
            <a:r>
              <a:rPr lang="en-US" sz="1100" dirty="0"/>
              <a:t>What Block to split next: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Maximum range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Maximum variance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Largest difference between mean and median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Round robin</a:t>
            </a:r>
          </a:p>
          <a:p>
            <a:pPr>
              <a:buFont typeface="+mj-lt"/>
              <a:buAutoNum type="arabicPeriod"/>
            </a:pPr>
            <a:r>
              <a:rPr lang="en-US" sz="1100" dirty="0"/>
              <a:t>Where to split block: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At middle of block length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At median of data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At mean of data</a:t>
            </a:r>
          </a:p>
          <a:p>
            <a:pPr>
              <a:buFont typeface="+mj-lt"/>
              <a:buAutoNum type="arabicPeriod"/>
            </a:pPr>
            <a:r>
              <a:rPr lang="en-US" sz="1100" dirty="0"/>
              <a:t>When to stop splitting: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When all blocks below an “acceptable” statistic (range, variance, etc.)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When allowable storage resource reached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When fixed number of blocks created</a:t>
            </a:r>
          </a:p>
          <a:p>
            <a:pPr lvl="1">
              <a:buFont typeface="+mj-lt"/>
              <a:buAutoNum type="alphaLcPeriod"/>
            </a:pPr>
            <a:r>
              <a:rPr lang="en-US" sz="1000" dirty="0"/>
              <a:t>Until maximum acceptable “error” is reached</a:t>
            </a: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21E3C01-D409-0149-A393-4A9B1A14BADA}"/>
              </a:ext>
            </a:extLst>
          </p:cNvPr>
          <p:cNvSpPr txBox="1">
            <a:spLocks/>
          </p:cNvSpPr>
          <p:nvPr/>
        </p:nvSpPr>
        <p:spPr>
          <a:xfrm>
            <a:off x="4963115" y="962257"/>
            <a:ext cx="4640782" cy="4328440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 startAt="5"/>
            </a:pPr>
            <a:r>
              <a:rPr lang="en-US" sz="1100" dirty="0"/>
              <a:t>How to assign a value to a block: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Mean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Median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Midpoint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Max. and Min. of values</a:t>
            </a:r>
          </a:p>
          <a:p>
            <a:pPr marL="228600" indent="-228600">
              <a:buFont typeface="+mj-lt"/>
              <a:buAutoNum type="arabicPeriod" startAt="5"/>
            </a:pPr>
            <a:r>
              <a:rPr lang="en-US" sz="1100" dirty="0"/>
              <a:t>How to define error: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Mean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Median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Maximum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000" dirty="0"/>
              <a:t>Percentile of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38D-49EB-7541-9C8F-8E3A4B69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F76F2-72A3-3446-AD2F-84571ACA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B0FBA-19A8-884E-9B0F-340C74F1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4" descr="partition_picture.pdf">
            <a:extLst>
              <a:ext uri="{FF2B5EF4-FFF2-40B4-BE49-F238E27FC236}">
                <a16:creationId xmlns:a16="http://schemas.microsoft.com/office/drawing/2014/main" id="{9143FFC8-6F8B-D641-97A9-A0FAF670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r="-57"/>
          <a:stretch/>
        </p:blipFill>
        <p:spPr>
          <a:xfrm>
            <a:off x="1558822" y="924317"/>
            <a:ext cx="5796838" cy="44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8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D0AF-C097-5B41-9031-3A2C1EB4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which is best?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2C104-D0E0-A844-B09D-D10C11C6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B0C36-8332-4540-97DE-96AB0434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F50D-B09B-BF4A-AB3F-19508587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decision that need to be made in choosing a partitioning scheme.</a:t>
            </a:r>
          </a:p>
          <a:p>
            <a:r>
              <a:rPr lang="en-US" dirty="0"/>
              <a:t>Visualization?  Analysis?</a:t>
            </a:r>
          </a:p>
          <a:p>
            <a:pPr lvl="1"/>
            <a:r>
              <a:rPr lang="en-US" dirty="0"/>
              <a:t>Post-processing</a:t>
            </a:r>
          </a:p>
          <a:p>
            <a:pPr lvl="1"/>
            <a:r>
              <a:rPr lang="en-US" dirty="0"/>
              <a:t>Maybe not robust</a:t>
            </a:r>
          </a:p>
          <a:p>
            <a:r>
              <a:rPr lang="en-US" dirty="0"/>
              <a:t>Metric that incorporates competing criteria</a:t>
            </a:r>
          </a:p>
          <a:p>
            <a:pPr lvl="1"/>
            <a:r>
              <a:rPr lang="en-US" dirty="0"/>
              <a:t>Storage size versus precision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E413D-D254-6E4D-8056-1A0077A7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410952"/>
            <a:ext cx="9144000" cy="199889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45DA931-1566-7744-8D88-1DBBDE0C492D}"/>
              </a:ext>
            </a:extLst>
          </p:cNvPr>
          <p:cNvSpPr txBox="1">
            <a:spLocks/>
          </p:cNvSpPr>
          <p:nvPr/>
        </p:nvSpPr>
        <p:spPr>
          <a:xfrm>
            <a:off x="2029264" y="5422828"/>
            <a:ext cx="6381585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Wang, Ko-</a:t>
            </a:r>
            <a:r>
              <a:rPr lang="en-US" dirty="0" err="1"/>
              <a:t>Chih</a:t>
            </a:r>
            <a:r>
              <a:rPr lang="en-US" dirty="0"/>
              <a:t>, </a:t>
            </a:r>
            <a:r>
              <a:rPr lang="en-US" dirty="0" err="1"/>
              <a:t>Kewei</a:t>
            </a:r>
            <a:r>
              <a:rPr lang="en-US" dirty="0"/>
              <a:t> Lu, Tzu-</a:t>
            </a:r>
            <a:r>
              <a:rPr lang="en-US" dirty="0" err="1"/>
              <a:t>Hsuan</a:t>
            </a:r>
            <a:r>
              <a:rPr lang="en-US" dirty="0"/>
              <a:t> Wei, Naeem Shareef, and Han-Wei Shen. "Statistical visualization and analysis of large data using a value-based spatial distribution." In </a:t>
            </a:r>
            <a:r>
              <a:rPr lang="en-US" i="1" dirty="0"/>
              <a:t>2017 IEEE </a:t>
            </a:r>
            <a:r>
              <a:rPr lang="en-US" i="1" dirty="0" err="1"/>
              <a:t>PacificVis</a:t>
            </a:r>
            <a:r>
              <a:rPr lang="en-US" i="1" dirty="0"/>
              <a:t>)</a:t>
            </a:r>
            <a:r>
              <a:rPr lang="en-US" dirty="0"/>
              <a:t> pp. 161-170. IEEE, 2017..</a:t>
            </a:r>
          </a:p>
        </p:txBody>
      </p:sp>
    </p:spTree>
    <p:extLst>
      <p:ext uri="{BB962C8B-B14F-4D97-AF65-F5344CB8AC3E}">
        <p14:creationId xmlns:p14="http://schemas.microsoft.com/office/powerpoint/2010/main" val="156375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4C08-AB4D-2841-81D7-FE4D930F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Metric (𝚺PM)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B55F4-347E-914F-840B-3CC7DC7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E5DA-B974-5E4C-97D8-636BCEAB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ED5E57-8DCE-6841-B39B-E2779610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48100"/>
            <a:ext cx="8229600" cy="1423370"/>
          </a:xfrm>
        </p:spPr>
        <p:txBody>
          <a:bodyPr/>
          <a:lstStyle/>
          <a:p>
            <a:r>
              <a:rPr lang="en-US" dirty="0"/>
              <a:t>In words: number of partitions + SSE + error of error</a:t>
            </a:r>
          </a:p>
        </p:txBody>
      </p:sp>
      <p:pic>
        <p:nvPicPr>
          <p:cNvPr id="6" name="Shape 157">
            <a:extLst>
              <a:ext uri="{FF2B5EF4-FFF2-40B4-BE49-F238E27FC236}">
                <a16:creationId xmlns:a16="http://schemas.microsoft.com/office/drawing/2014/main" id="{0F0636F2-A8BC-E944-AF56-70033C16CA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4813" y="820911"/>
            <a:ext cx="6814374" cy="305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654B1-87F0-EF46-90CE-88DF40F8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17" y="1417221"/>
            <a:ext cx="952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1210</Words>
  <Application>Microsoft Macintosh PowerPoint</Application>
  <PresentationFormat>On-screen Show (16:10)</PresentationFormat>
  <Paragraphs>195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Choosing the Best Partition for the Output from a Large-Scale Simulation </vt:lpstr>
      <vt:lpstr>Motivation: Computers and Simulations are faster </vt:lpstr>
      <vt:lpstr>Possible Solution: In-situ analysis</vt:lpstr>
      <vt:lpstr>In-Situ Analysis Example: Spatial Partitioning</vt:lpstr>
      <vt:lpstr>ADR as a gif</vt:lpstr>
      <vt:lpstr>Spatial Partitioning Options</vt:lpstr>
      <vt:lpstr>Spatial Partitioning Options</vt:lpstr>
      <vt:lpstr>How to choose which is best?</vt:lpstr>
      <vt:lpstr>Spatial Partitioning Metric (𝚺PM) </vt:lpstr>
      <vt:lpstr>How the metric is implemented</vt:lpstr>
      <vt:lpstr>Metric Limitations</vt:lpstr>
      <vt:lpstr>Application #1: Cosmology</vt:lpstr>
      <vt:lpstr>Application #2: Ocean</vt:lpstr>
      <vt:lpstr>Application #3: Asteroid</vt:lpstr>
      <vt:lpstr>Applications Summary </vt:lpstr>
      <vt:lpstr>Results-How to Split</vt:lpstr>
      <vt:lpstr>Exploration of the Weights-% each term contributes to metric</vt:lpstr>
      <vt:lpstr>Considering combinations of weights</vt:lpstr>
      <vt:lpstr>Conclusions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LANL’s slide template!</dc:title>
  <dc:creator>Microsoft Office User</dc:creator>
  <cp:lastModifiedBy>Emily Casleton</cp:lastModifiedBy>
  <cp:revision>60</cp:revision>
  <dcterms:created xsi:type="dcterms:W3CDTF">2019-07-23T15:13:18Z</dcterms:created>
  <dcterms:modified xsi:type="dcterms:W3CDTF">2019-07-26T17:26:12Z</dcterms:modified>
</cp:coreProperties>
</file>